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0EEBF5FB-3F2D-2341-AB9F-30F5E0236F12}" type="datetimeFigureOut">
              <a:rPr lang="en-US" smtClean="0"/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F0F97F49-CAF9-C041-A503-49DFCC601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0EEBF5FB-3F2D-2341-AB9F-30F5E0236F12}" type="datetimeFigureOut">
              <a:rPr lang="en-US" smtClean="0"/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F0F97F49-CAF9-C041-A503-49DFCC601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EEBF5FB-3F2D-2341-AB9F-30F5E0236F12}" type="datetimeFigureOut">
              <a:rPr lang="en-US" smtClean="0"/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0F97F49-CAF9-C041-A503-49DFCC601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0EEBF5FB-3F2D-2341-AB9F-30F5E0236F12}" type="datetimeFigureOut">
              <a:rPr lang="en-US" smtClean="0"/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F0F97F49-CAF9-C041-A503-49DFCC601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0EEBF5FB-3F2D-2341-AB9F-30F5E0236F12}" type="datetimeFigureOut">
              <a:rPr lang="en-US" smtClean="0"/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F0F97F49-CAF9-C041-A503-49DFCC601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0EEBF5FB-3F2D-2341-AB9F-30F5E0236F12}" type="datetimeFigureOut">
              <a:rPr lang="en-US" smtClean="0"/>
              <a:t>8/28/13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F0F97F49-CAF9-C041-A503-49DFCC601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EEBF5FB-3F2D-2341-AB9F-30F5E0236F12}" type="datetimeFigureOut">
              <a:rPr lang="en-US" smtClean="0"/>
              <a:t>8/28/13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0F97F49-CAF9-C041-A503-49DFCC601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0EEBF5FB-3F2D-2341-AB9F-30F5E0236F12}" type="datetimeFigureOut">
              <a:rPr lang="en-US" smtClean="0"/>
              <a:t>8/28/13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F0F97F49-CAF9-C041-A503-49DFCC601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0EEBF5FB-3F2D-2341-AB9F-30F5E0236F12}" type="datetimeFigureOut">
              <a:rPr lang="en-US" smtClean="0"/>
              <a:t>8/28/13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F0F97F49-CAF9-C041-A503-49DFCC601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EEBF5FB-3F2D-2341-AB9F-30F5E0236F12}" type="datetimeFigureOut">
              <a:rPr lang="en-US" smtClean="0"/>
              <a:t>8/28/13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0F97F49-CAF9-C041-A503-49DFCC601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0EEBF5FB-3F2D-2341-AB9F-30F5E0236F12}" type="datetimeFigureOut">
              <a:rPr lang="en-US" smtClean="0"/>
              <a:t>8/28/13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F0F97F49-CAF9-C041-A503-49DFCC601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0EEBF5FB-3F2D-2341-AB9F-30F5E0236F12}" type="datetimeFigureOut">
              <a:rPr lang="en-US" smtClean="0"/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97F49-CAF9-C041-A503-49DFCC601C6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39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of Intro to Film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966160" y="3879768"/>
            <a:ext cx="3465314" cy="1128495"/>
          </a:xfrm>
        </p:spPr>
        <p:txBody>
          <a:bodyPr/>
          <a:lstStyle/>
          <a:p>
            <a:r>
              <a:rPr lang="en-US" dirty="0" smtClean="0"/>
              <a:t>What everyone needs to know…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200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Close 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0391" r="20391"/>
          <a:stretch>
            <a:fillRect/>
          </a:stretch>
        </p:blipFill>
        <p:spPr>
          <a:xfrm>
            <a:off x="3870970" y="1226274"/>
            <a:ext cx="4658735" cy="5077623"/>
          </a:xfrm>
        </p:spPr>
      </p:pic>
    </p:spTree>
    <p:extLst>
      <p:ext uri="{BB962C8B-B14F-4D97-AF65-F5344CB8AC3E}">
        <p14:creationId xmlns:p14="http://schemas.microsoft.com/office/powerpoint/2010/main" val="24673860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 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4311" r="24311"/>
          <a:stretch>
            <a:fillRect/>
          </a:stretch>
        </p:blipFill>
        <p:spPr>
          <a:xfrm>
            <a:off x="3902325" y="1104188"/>
            <a:ext cx="4658735" cy="5077623"/>
          </a:xfrm>
        </p:spPr>
      </p:pic>
    </p:spTree>
    <p:extLst>
      <p:ext uri="{BB962C8B-B14F-4D97-AF65-F5344CB8AC3E}">
        <p14:creationId xmlns:p14="http://schemas.microsoft.com/office/powerpoint/2010/main" val="21423107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 Close 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3410" r="23410"/>
          <a:stretch>
            <a:fillRect/>
          </a:stretch>
        </p:blipFill>
        <p:spPr>
          <a:xfrm>
            <a:off x="3902325" y="1104188"/>
            <a:ext cx="4658735" cy="5077623"/>
          </a:xfrm>
        </p:spPr>
      </p:pic>
    </p:spTree>
    <p:extLst>
      <p:ext uri="{BB962C8B-B14F-4D97-AF65-F5344CB8AC3E}">
        <p14:creationId xmlns:p14="http://schemas.microsoft.com/office/powerpoint/2010/main" val="9938044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 Shot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573" y="1994042"/>
            <a:ext cx="5273998" cy="350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757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 Wide Shot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718" y="2345882"/>
            <a:ext cx="5056299" cy="28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200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Shot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316" y="2386038"/>
            <a:ext cx="4755620" cy="316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115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Wide Shot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963" y="2286000"/>
            <a:ext cx="5464382" cy="346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598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Full </a:t>
            </a:r>
            <a:r>
              <a:rPr lang="en-US" dirty="0" smtClean="0"/>
              <a:t>Shot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714" y="1268722"/>
            <a:ext cx="3055599" cy="459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298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Rule of Thirds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799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of Thirds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743" y="2247900"/>
            <a:ext cx="4994714" cy="369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8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Cinematography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Camera Angles: </a:t>
            </a:r>
          </a:p>
          <a:p>
            <a:pPr>
              <a:buFontTx/>
              <a:buChar char="-"/>
            </a:pPr>
            <a:r>
              <a:rPr lang="en-US" dirty="0" smtClean="0"/>
              <a:t>Eye Level</a:t>
            </a:r>
          </a:p>
          <a:p>
            <a:pPr>
              <a:buFontTx/>
              <a:buChar char="-"/>
            </a:pPr>
            <a:r>
              <a:rPr lang="en-US" dirty="0" smtClean="0"/>
              <a:t>High Angle</a:t>
            </a:r>
          </a:p>
          <a:p>
            <a:pPr>
              <a:buFontTx/>
              <a:buChar char="-"/>
            </a:pPr>
            <a:r>
              <a:rPr lang="en-US" dirty="0" smtClean="0"/>
              <a:t>Low Angle</a:t>
            </a:r>
          </a:p>
          <a:p>
            <a:pPr>
              <a:buFontTx/>
              <a:buChar char="-"/>
            </a:pPr>
            <a:r>
              <a:rPr lang="en-US" dirty="0" smtClean="0"/>
              <a:t>Dutch Angle</a:t>
            </a:r>
          </a:p>
          <a:p>
            <a:pPr>
              <a:buFontTx/>
              <a:buChar char="-"/>
            </a:pPr>
            <a:r>
              <a:rPr lang="en-US" dirty="0" smtClean="0"/>
              <a:t>Bird’s Eye View</a:t>
            </a:r>
          </a:p>
          <a:p>
            <a:pPr>
              <a:buFontTx/>
              <a:buChar char="-"/>
            </a:pPr>
            <a:r>
              <a:rPr lang="en-US" dirty="0" smtClean="0"/>
              <a:t>Worm’s Eye View</a:t>
            </a:r>
          </a:p>
        </p:txBody>
      </p:sp>
    </p:spTree>
    <p:extLst>
      <p:ext uri="{BB962C8B-B14F-4D97-AF65-F5344CB8AC3E}">
        <p14:creationId xmlns:p14="http://schemas.microsoft.com/office/powerpoint/2010/main" val="10017450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Thirds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434" y="2247899"/>
            <a:ext cx="5093000" cy="349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664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of Thirds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475" y="2302018"/>
            <a:ext cx="4963691" cy="33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056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of Thirds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242" y="2184399"/>
            <a:ext cx="5093535" cy="383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927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of Thirds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891" y="1776861"/>
            <a:ext cx="4680517" cy="398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449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Pan Shot</a:t>
            </a:r>
          </a:p>
          <a:p>
            <a:pPr marL="0" indent="0">
              <a:buNone/>
            </a:pPr>
            <a:r>
              <a:rPr lang="en-US" dirty="0" smtClean="0"/>
              <a:t>Tilt Shot</a:t>
            </a:r>
          </a:p>
          <a:p>
            <a:pPr marL="0" indent="0">
              <a:buNone/>
            </a:pPr>
            <a:r>
              <a:rPr lang="en-US" dirty="0" smtClean="0"/>
              <a:t>Dolly Shot</a:t>
            </a:r>
          </a:p>
          <a:p>
            <a:pPr marL="0" indent="0">
              <a:buNone/>
            </a:pPr>
            <a:r>
              <a:rPr lang="en-US" dirty="0" smtClean="0"/>
              <a:t>Zoom Shot</a:t>
            </a:r>
          </a:p>
          <a:p>
            <a:pPr marL="0" indent="0">
              <a:buNone/>
            </a:pPr>
            <a:r>
              <a:rPr lang="en-US" dirty="0" smtClean="0"/>
              <a:t>Crane Shot</a:t>
            </a:r>
          </a:p>
          <a:p>
            <a:pPr marL="0" indent="0">
              <a:buNone/>
            </a:pPr>
            <a:r>
              <a:rPr lang="en-US" dirty="0" smtClean="0"/>
              <a:t>Handheld</a:t>
            </a:r>
          </a:p>
          <a:p>
            <a:pPr marL="0" indent="0">
              <a:buNone/>
            </a:pPr>
            <a:r>
              <a:rPr lang="en-US" dirty="0" err="1" smtClean="0"/>
              <a:t>Steadicam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09478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 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 Horizontal movement of the camera on its stationary tripod.</a:t>
            </a:r>
          </a:p>
          <a:p>
            <a:pPr marL="0" indent="0">
              <a:buNone/>
            </a:pPr>
            <a:r>
              <a:rPr lang="en-US" dirty="0" smtClean="0"/>
              <a:t>- Follows people walking, moving, etc…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78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Tilt 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Vertical movement of camera mounted on a stationary tripod. </a:t>
            </a:r>
          </a:p>
          <a:p>
            <a:pPr marL="0" indent="0">
              <a:buNone/>
            </a:pPr>
            <a:r>
              <a:rPr lang="en-US" dirty="0" smtClean="0"/>
              <a:t>- Simple movement but creates dynamic meaning.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061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Dolly 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Also known as tracking shot</a:t>
            </a:r>
          </a:p>
          <a:p>
            <a:pPr>
              <a:buFontTx/>
              <a:buChar char="-"/>
            </a:pPr>
            <a:r>
              <a:rPr lang="en-US" dirty="0" smtClean="0"/>
              <a:t>Shot taken by a camera that is fixed to a wheeled support.</a:t>
            </a:r>
          </a:p>
          <a:p>
            <a:pPr>
              <a:buFontTx/>
              <a:buChar char="-"/>
            </a:pPr>
            <a:r>
              <a:rPr lang="en-US" dirty="0" smtClean="0"/>
              <a:t>Forwards and backwards towards a subject.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1237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Truck 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 Camera movement moves beside camera action, left to right.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165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 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Zoom is both a lens and a camera movement.</a:t>
            </a:r>
          </a:p>
          <a:p>
            <a:pPr>
              <a:buFontTx/>
              <a:buChar char="-"/>
            </a:pPr>
            <a:r>
              <a:rPr lang="en-US" dirty="0" smtClean="0"/>
              <a:t>You get closer or further away on an object.</a:t>
            </a:r>
          </a:p>
          <a:p>
            <a:pPr>
              <a:buFontTx/>
              <a:buChar char="-"/>
            </a:pPr>
            <a:r>
              <a:rPr lang="en-US" dirty="0" smtClean="0"/>
              <a:t>Magnifies the image.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294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Level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5700" r="15700"/>
          <a:stretch>
            <a:fillRect/>
          </a:stretch>
        </p:blipFill>
        <p:spPr>
          <a:xfrm>
            <a:off x="4027746" y="959716"/>
            <a:ext cx="4658735" cy="5077623"/>
          </a:xfrm>
        </p:spPr>
      </p:pic>
    </p:spTree>
    <p:extLst>
      <p:ext uri="{BB962C8B-B14F-4D97-AF65-F5344CB8AC3E}">
        <p14:creationId xmlns:p14="http://schemas.microsoft.com/office/powerpoint/2010/main" val="27441496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Crane 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Camera is mounted on an elevating arm, and mounted on a vehicle.</a:t>
            </a:r>
          </a:p>
          <a:p>
            <a:pPr>
              <a:buFontTx/>
              <a:buChar char="-"/>
            </a:pPr>
            <a:r>
              <a:rPr lang="en-US" dirty="0" smtClean="0"/>
              <a:t>Smooth movement, low and high angle shots.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77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Handheld 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Small, lightweight camera held by camera operator during shooting.</a:t>
            </a:r>
          </a:p>
          <a:p>
            <a:pPr>
              <a:buFontTx/>
              <a:buChar char="-"/>
            </a:pPr>
            <a:r>
              <a:rPr lang="en-US" dirty="0" smtClean="0"/>
              <a:t>Inherent shakiness exploited for artistic sake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339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SteadiCam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A device attached to the camera man, that steadies the camera shot while moving. </a:t>
            </a:r>
          </a:p>
          <a:p>
            <a:pPr>
              <a:buFontTx/>
              <a:buChar char="-"/>
            </a:pPr>
            <a:r>
              <a:rPr lang="en-US" dirty="0" smtClean="0"/>
              <a:t>Simulates walking.</a:t>
            </a:r>
          </a:p>
          <a:p>
            <a:pPr>
              <a:buFontTx/>
              <a:buChar char="-"/>
            </a:pPr>
            <a:r>
              <a:rPr lang="en-US" dirty="0" err="1" smtClean="0"/>
              <a:t>Glidecam</a:t>
            </a:r>
            <a:r>
              <a:rPr lang="en-US" dirty="0" smtClean="0"/>
              <a:t> is cheaper version. We have it!!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737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 or Tissue Box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take pictures of either angles or shots and glue to your tissue box or poster. You can either print them from computer or at Walgreens, etc.. </a:t>
            </a:r>
          </a:p>
          <a:p>
            <a:r>
              <a:rPr lang="en-US" dirty="0" smtClean="0"/>
              <a:t>Must be ORIGINAL pictures. </a:t>
            </a:r>
          </a:p>
          <a:p>
            <a:r>
              <a:rPr lang="en-US" dirty="0" smtClean="0"/>
              <a:t>Due Next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00764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Angle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964" y="2474515"/>
            <a:ext cx="5002136" cy="208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979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Angle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 l="24197" r="24197"/>
          <a:stretch>
            <a:fillRect/>
          </a:stretch>
        </p:blipFill>
        <p:spPr>
          <a:xfrm>
            <a:off x="3945912" y="1104188"/>
            <a:ext cx="4658735" cy="507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213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Dutch Angle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19418" r="19418"/>
          <a:stretch>
            <a:fillRect/>
          </a:stretch>
        </p:blipFill>
        <p:spPr>
          <a:xfrm>
            <a:off x="3886648" y="1104188"/>
            <a:ext cx="4658735" cy="5077623"/>
          </a:xfrm>
        </p:spPr>
      </p:pic>
    </p:spTree>
    <p:extLst>
      <p:ext uri="{BB962C8B-B14F-4D97-AF65-F5344CB8AC3E}">
        <p14:creationId xmlns:p14="http://schemas.microsoft.com/office/powerpoint/2010/main" val="9651885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Bird’s Eye View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 l="24217" r="24217"/>
          <a:stretch>
            <a:fillRect/>
          </a:stretch>
        </p:blipFill>
        <p:spPr>
          <a:xfrm>
            <a:off x="3875342" y="1357796"/>
            <a:ext cx="4658735" cy="507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404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Worm’s Eye 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434" b="10434"/>
          <a:stretch>
            <a:fillRect/>
          </a:stretch>
        </p:blipFill>
        <p:spPr>
          <a:xfrm>
            <a:off x="3965036" y="959716"/>
            <a:ext cx="4658735" cy="5077623"/>
          </a:xfrm>
        </p:spPr>
      </p:pic>
    </p:spTree>
    <p:extLst>
      <p:ext uri="{BB962C8B-B14F-4D97-AF65-F5344CB8AC3E}">
        <p14:creationId xmlns:p14="http://schemas.microsoft.com/office/powerpoint/2010/main" val="12489049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Shots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Extreme Close Up</a:t>
            </a:r>
          </a:p>
          <a:p>
            <a:pPr marL="0" indent="0">
              <a:buNone/>
            </a:pPr>
            <a:r>
              <a:rPr lang="en-US" dirty="0" smtClean="0"/>
              <a:t>Close Up</a:t>
            </a:r>
          </a:p>
          <a:p>
            <a:pPr marL="0" indent="0">
              <a:buNone/>
            </a:pPr>
            <a:r>
              <a:rPr lang="en-US" dirty="0" smtClean="0"/>
              <a:t>Medium Close Up</a:t>
            </a:r>
          </a:p>
          <a:p>
            <a:pPr marL="0" indent="0">
              <a:buNone/>
            </a:pPr>
            <a:r>
              <a:rPr lang="en-US" dirty="0" smtClean="0"/>
              <a:t>Medium Shot</a:t>
            </a:r>
          </a:p>
          <a:p>
            <a:pPr marL="0" indent="0">
              <a:buNone/>
            </a:pPr>
            <a:r>
              <a:rPr lang="en-US" dirty="0" smtClean="0"/>
              <a:t>Medium Wide Shot</a:t>
            </a:r>
          </a:p>
          <a:p>
            <a:pPr marL="0" indent="0">
              <a:buNone/>
            </a:pPr>
            <a:r>
              <a:rPr lang="en-US" dirty="0" smtClean="0"/>
              <a:t>Wide Shot</a:t>
            </a:r>
          </a:p>
          <a:p>
            <a:pPr marL="0" indent="0">
              <a:buNone/>
            </a:pPr>
            <a:r>
              <a:rPr lang="en-US" dirty="0" smtClean="0"/>
              <a:t>Extreme Wide Shot</a:t>
            </a:r>
          </a:p>
          <a:p>
            <a:pPr marL="0" indent="0">
              <a:buNone/>
            </a:pPr>
            <a:r>
              <a:rPr lang="en-US" smtClean="0"/>
              <a:t>Full </a:t>
            </a:r>
            <a:r>
              <a:rPr lang="en-US" dirty="0" smtClean="0"/>
              <a:t>Shot</a:t>
            </a:r>
          </a:p>
          <a:p>
            <a:pPr marL="0" indent="0">
              <a:buNone/>
            </a:pPr>
            <a:r>
              <a:rPr lang="en-US" dirty="0" smtClean="0"/>
              <a:t>Object of Interest 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900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Kilter.thmx</Template>
  <TotalTime>369</TotalTime>
  <Words>351</Words>
  <Application>Microsoft Macintosh PowerPoint</Application>
  <PresentationFormat>On-screen Show (4:3)</PresentationFormat>
  <Paragraphs>79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Kilter</vt:lpstr>
      <vt:lpstr>Review of Intro to Film</vt:lpstr>
      <vt:lpstr>Cinematography</vt:lpstr>
      <vt:lpstr>Eye Level</vt:lpstr>
      <vt:lpstr>Low Angle</vt:lpstr>
      <vt:lpstr>High Angle</vt:lpstr>
      <vt:lpstr>Dutch Angle</vt:lpstr>
      <vt:lpstr>Bird’s Eye View</vt:lpstr>
      <vt:lpstr>Worm’s Eye View</vt:lpstr>
      <vt:lpstr>Camera Shots</vt:lpstr>
      <vt:lpstr>Extreme Close Up</vt:lpstr>
      <vt:lpstr>Close Up</vt:lpstr>
      <vt:lpstr>Medium Close Up</vt:lpstr>
      <vt:lpstr>Medium Shot</vt:lpstr>
      <vt:lpstr>Medium Wide Shot</vt:lpstr>
      <vt:lpstr>Wide Shot</vt:lpstr>
      <vt:lpstr>Extreme Wide Shot</vt:lpstr>
      <vt:lpstr>Full Shot</vt:lpstr>
      <vt:lpstr>Other Concepts</vt:lpstr>
      <vt:lpstr>Rule of Thirds</vt:lpstr>
      <vt:lpstr>Rule of Thirds</vt:lpstr>
      <vt:lpstr>Rule of Thirds</vt:lpstr>
      <vt:lpstr>Rule of Thirds</vt:lpstr>
      <vt:lpstr>Rule of Thirds</vt:lpstr>
      <vt:lpstr>Camera Movement</vt:lpstr>
      <vt:lpstr>Pan Shot</vt:lpstr>
      <vt:lpstr>Tilt Shot</vt:lpstr>
      <vt:lpstr>Dolly Shot</vt:lpstr>
      <vt:lpstr>Truck Shot</vt:lpstr>
      <vt:lpstr>Zoom Shot</vt:lpstr>
      <vt:lpstr>Crane Shot</vt:lpstr>
      <vt:lpstr>Handheld Camera</vt:lpstr>
      <vt:lpstr>SteadiCam</vt:lpstr>
      <vt:lpstr>Poster or Tissue Box Project</vt:lpstr>
    </vt:vector>
  </TitlesOfParts>
  <Company>Shelby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17</cp:revision>
  <dcterms:created xsi:type="dcterms:W3CDTF">2012-08-10T21:27:51Z</dcterms:created>
  <dcterms:modified xsi:type="dcterms:W3CDTF">2013-08-28T13:01:40Z</dcterms:modified>
</cp:coreProperties>
</file>